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1" r:id="rId6"/>
    <p:sldId id="275" r:id="rId7"/>
    <p:sldId id="276" r:id="rId8"/>
    <p:sldId id="282" r:id="rId9"/>
    <p:sldId id="264" r:id="rId10"/>
    <p:sldId id="277" r:id="rId11"/>
    <p:sldId id="280" r:id="rId12"/>
    <p:sldId id="278" r:id="rId13"/>
    <p:sldId id="283" r:id="rId14"/>
    <p:sldId id="284" r:id="rId15"/>
    <p:sldId id="258" r:id="rId16"/>
    <p:sldId id="274" r:id="rId17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 snapToObjects="1">
      <p:cViewPr varScale="1">
        <p:scale>
          <a:sx n="69" d="100"/>
          <a:sy n="69" d="100"/>
        </p:scale>
        <p:origin x="56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94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zh-TW" altLang="en-US" sz="1800" b="1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宇宙飛船推進器</a:t>
          </a:r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zh-TW" altLang="en-US" sz="1200" b="1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探索星系</a:t>
          </a: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zh-TW" altLang="en-US" sz="1200" b="1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離開太陽系</a:t>
          </a:r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134400A-CD71-4FC1-9005-1E9959287DCB}">
      <dgm:prSet phldrT="[Text]" custT="1"/>
      <dgm:spPr/>
      <dgm:t>
        <a:bodyPr rtlCol="0"/>
        <a:lstStyle/>
        <a:p>
          <a:pPr rtl="0"/>
          <a:r>
            <a:rPr lang="zh-TW" altLang="en-US" sz="1200" b="1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破關任務</a:t>
          </a:r>
        </a:p>
      </dgm:t>
    </dgm:pt>
    <dgm:pt modelId="{7A3260B8-4B78-4B6C-BBB3-3B449928E914}" type="parTrans" cxnId="{BFB718B4-9FB7-4BF2-BCD3-9874292607D0}">
      <dgm:prSet/>
      <dgm:spPr/>
    </dgm:pt>
    <dgm:pt modelId="{D7D0911F-DA18-4F73-B1C4-80A8E46BADC3}" type="sibTrans" cxnId="{BFB718B4-9FB7-4BF2-BCD3-9874292607D0}">
      <dgm:prSet/>
      <dgm:spPr/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EDAD1D8D-A08F-4498-8342-3848544440D9}" type="pres">
      <dgm:prSet presAssocID="{B388C4F7-DD86-40E4-BA83-6838C8E845B2}" presName="Accent1" presStyleLbl="node1" presStyleIdx="0" presStyleCnt="15"/>
      <dgm:spPr/>
    </dgm:pt>
    <dgm:pt modelId="{F988BAF3-9DE2-4A25-84FE-B7C476401BC3}" type="pres">
      <dgm:prSet presAssocID="{B388C4F7-DD86-40E4-BA83-6838C8E845B2}" presName="Accent2" presStyleLbl="node1" presStyleIdx="1" presStyleCnt="15"/>
      <dgm:spPr/>
    </dgm:pt>
    <dgm:pt modelId="{6288D093-07AF-4EEB-B57C-FB5DA4420E30}" type="pres">
      <dgm:prSet presAssocID="{B388C4F7-DD86-40E4-BA83-6838C8E845B2}" presName="Accent3" presStyleLbl="node1" presStyleIdx="2" presStyleCnt="15"/>
      <dgm:spPr/>
    </dgm:pt>
    <dgm:pt modelId="{099685E2-34CD-4723-A342-ED2D0CA22ECA}" type="pres">
      <dgm:prSet presAssocID="{B388C4F7-DD86-40E4-BA83-6838C8E845B2}" presName="Accent4" presStyleLbl="node1" presStyleIdx="3" presStyleCnt="15"/>
      <dgm:spPr/>
    </dgm:pt>
    <dgm:pt modelId="{282F7230-9226-4387-9620-3DC67223F95C}" type="pres">
      <dgm:prSet presAssocID="{B388C4F7-DD86-40E4-BA83-6838C8E845B2}" presName="Accent5" presStyleLbl="node1" presStyleIdx="4" presStyleCnt="15"/>
      <dgm:spPr/>
    </dgm:pt>
    <dgm:pt modelId="{2682D7C4-37F7-4CA1-B102-AED7627E9C93}" type="pres">
      <dgm:prSet presAssocID="{B388C4F7-DD86-40E4-BA83-6838C8E845B2}" presName="Accent6" presStyleLbl="node1" presStyleIdx="5" presStyleCnt="15"/>
      <dgm:spPr/>
    </dgm:pt>
    <dgm:pt modelId="{CCDD2561-1FC5-4EA6-AD90-3ADAF62A41D1}" type="pres">
      <dgm:prSet presAssocID="{27C8F191-CB8B-4A89-9EDF-D94B6E4ADC92}" presName="Child1" presStyleLbl="node1" presStyleIdx="6" presStyleCnt="15" custScaleX="142765" custScaleY="142765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5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5"/>
      <dgm:spPr/>
    </dgm:pt>
    <dgm:pt modelId="{EB301C3D-F1F9-4A72-AC54-827EBC1AD812}" type="pres">
      <dgm:prSet presAssocID="{AEFF5EA2-6931-4098-96C8-31AE53CB425B}" presName="Child2" presStyleLbl="node1" presStyleIdx="9" presStyleCnt="15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5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5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5"/>
      <dgm:spPr/>
    </dgm:pt>
    <dgm:pt modelId="{2E468541-F52D-4211-AFAA-E92824FF938A}" type="pres">
      <dgm:prSet presAssocID="{9134400A-CD71-4FC1-9005-1E9959287DCB}" presName="Child3" presStyleLbl="node1" presStyleIdx="13" presStyleCnt="15">
        <dgm:presLayoutVars>
          <dgm:chMax val="0"/>
          <dgm:chPref val="0"/>
        </dgm:presLayoutVars>
      </dgm:prSet>
      <dgm:spPr/>
    </dgm:pt>
    <dgm:pt modelId="{7DB68817-5DDA-4A7B-87DB-DA6103C559F6}" type="pres">
      <dgm:prSet presAssocID="{9134400A-CD71-4FC1-9005-1E9959287DCB}" presName="Accent12" presStyleCnt="0"/>
      <dgm:spPr/>
    </dgm:pt>
    <dgm:pt modelId="{9B57279C-45F8-435B-BDB8-6D802C98DDE4}" type="pres">
      <dgm:prSet presAssocID="{9134400A-CD71-4FC1-9005-1E9959287DCB}" presName="AccentHold1" presStyleLbl="node1" presStyleIdx="14" presStyleCnt="15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D1CE9B2C-AD9A-426A-B8C7-0B0CE12E9AF3}" type="presOf" srcId="{9134400A-CD71-4FC1-9005-1E9959287DCB}" destId="{2E468541-F52D-4211-AFAA-E92824FF938A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BFB718B4-9FB7-4BF2-BCD3-9874292607D0}" srcId="{B388C4F7-DD86-40E4-BA83-6838C8E845B2}" destId="{9134400A-CD71-4FC1-9005-1E9959287DCB}" srcOrd="2" destOrd="0" parTransId="{7A3260B8-4B78-4B6C-BBB3-3B449928E914}" sibTransId="{D7D0911F-DA18-4F73-B1C4-80A8E46BADC3}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C9F2217C-A595-446E-A7FD-1A378CCBBCEC}" type="presParOf" srcId="{EC323DFF-E2DA-4381-8948-5F3D2CD82207}" destId="{EDAD1D8D-A08F-4498-8342-3848544440D9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  <dgm:cxn modelId="{93245C2E-D334-4A3C-8C57-5D4735F7B369}" type="presParOf" srcId="{EC323DFF-E2DA-4381-8948-5F3D2CD82207}" destId="{2E468541-F52D-4211-AFAA-E92824FF938A}" srcOrd="14" destOrd="0" presId="urn:microsoft.com/office/officeart/2009/3/layout/CircleRelationship"/>
    <dgm:cxn modelId="{458D2D1E-F0E3-400C-8A09-9BD1935A3F82}" type="presParOf" srcId="{EC323DFF-E2DA-4381-8948-5F3D2CD82207}" destId="{7DB68817-5DDA-4A7B-87DB-DA6103C559F6}" srcOrd="15" destOrd="0" presId="urn:microsoft.com/office/officeart/2009/3/layout/CircleRelationship"/>
    <dgm:cxn modelId="{D92D08A8-5B33-49C2-81CE-49C988B591A8}" type="presParOf" srcId="{7DB68817-5DDA-4A7B-87DB-DA6103C559F6}" destId="{9B57279C-45F8-435B-BDB8-6D802C98DDE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621261" y="269357"/>
          <a:ext cx="3188526" cy="31888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宇宙飛船推進器</a:t>
          </a:r>
        </a:p>
      </dsp:txBody>
      <dsp:txXfrm>
        <a:off x="2088210" y="736358"/>
        <a:ext cx="2254628" cy="2254883"/>
      </dsp:txXfrm>
    </dsp:sp>
    <dsp:sp modelId="{EDAD1D8D-A08F-4498-8342-3848544440D9}">
      <dsp:nvSpPr>
        <dsp:cNvPr id="0" name=""/>
        <dsp:cNvSpPr/>
      </dsp:nvSpPr>
      <dsp:spPr>
        <a:xfrm>
          <a:off x="3440846" y="124069"/>
          <a:ext cx="354498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601692" y="3221310"/>
          <a:ext cx="257044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015161" y="1563537"/>
          <a:ext cx="257044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3786842" y="3494750"/>
          <a:ext cx="354498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673638" y="628106"/>
          <a:ext cx="257044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864570" y="2098495"/>
          <a:ext cx="257044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170843" y="296740"/>
          <a:ext cx="1850720" cy="18502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探索星系</a:t>
          </a:r>
        </a:p>
      </dsp:txBody>
      <dsp:txXfrm>
        <a:off x="441875" y="567710"/>
        <a:ext cx="1308656" cy="1308356"/>
      </dsp:txXfrm>
    </dsp:sp>
    <dsp:sp modelId="{2470B0FE-F3CE-48F3-AE82-73016C487D68}">
      <dsp:nvSpPr>
        <dsp:cNvPr id="0" name=""/>
        <dsp:cNvSpPr/>
      </dsp:nvSpPr>
      <dsp:spPr>
        <a:xfrm>
          <a:off x="3082423" y="639282"/>
          <a:ext cx="354498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746787" y="2520948"/>
          <a:ext cx="640975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5063598" y="-124069"/>
          <a:ext cx="2014811" cy="20143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離開太陽系</a:t>
          </a:r>
        </a:p>
      </dsp:txBody>
      <dsp:txXfrm>
        <a:off x="5358660" y="170926"/>
        <a:ext cx="1424687" cy="1424359"/>
      </dsp:txXfrm>
    </dsp:sp>
    <dsp:sp modelId="{0DF8FB3E-B0B0-40D8-B039-0C7B496BBA97}">
      <dsp:nvSpPr>
        <dsp:cNvPr id="0" name=""/>
        <dsp:cNvSpPr/>
      </dsp:nvSpPr>
      <dsp:spPr>
        <a:xfrm>
          <a:off x="4558629" y="1129908"/>
          <a:ext cx="354498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502824" y="3283896"/>
          <a:ext cx="257044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3064110" y="2918068"/>
          <a:ext cx="257044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468541-F52D-4211-AFAA-E92824FF938A}">
      <dsp:nvSpPr>
        <dsp:cNvPr id="0" name=""/>
        <dsp:cNvSpPr/>
      </dsp:nvSpPr>
      <dsp:spPr>
        <a:xfrm>
          <a:off x="5747050" y="2475499"/>
          <a:ext cx="1296340" cy="12960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破關任務</a:t>
          </a:r>
        </a:p>
      </dsp:txBody>
      <dsp:txXfrm>
        <a:off x="5936895" y="2665300"/>
        <a:ext cx="916650" cy="916441"/>
      </dsp:txXfrm>
    </dsp:sp>
    <dsp:sp modelId="{9B57279C-45F8-435B-BDB8-6D802C98DDE4}">
      <dsp:nvSpPr>
        <dsp:cNvPr id="0" name=""/>
        <dsp:cNvSpPr/>
      </dsp:nvSpPr>
      <dsp:spPr>
        <a:xfrm>
          <a:off x="5381433" y="2430050"/>
          <a:ext cx="257044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4D82819-B6AE-466A-A91B-1E090E2E83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448AA21-CE91-4A84-939E-B85A5A3533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AB65F-24A3-4048-9EA3-0AAFC53F775F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2020/10/4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FA3394-A253-415D-81FF-BE22639838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6523C91-DE84-4680-8299-370FEA0113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E07FB-3D07-4315-8463-7CC8F209D61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1215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A962474-3EB0-464C-A77E-BA3FF4CE3042}" type="datetime1">
              <a:rPr lang="zh-TW" altLang="en-US" smtClean="0"/>
              <a:pPr/>
              <a:t>2020/10/4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dirty="0"/>
              <a:t>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E51E795-A4A9-45C4-898E-4AB76FC232E0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10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1E795-A4A9-45C4-898E-4AB76FC232E0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90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1E795-A4A9-45C4-898E-4AB76FC232E0}" type="slidenum">
              <a:rPr lang="en-US" altLang="zh-TW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77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1E795-A4A9-45C4-898E-4AB76FC232E0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44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1E795-A4A9-45C4-898E-4AB76FC232E0}" type="slidenum">
              <a:rPr lang="en-US" altLang="zh-TW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2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天體-R1---重疊標題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A7CD9D78-9707-4F80-BB3E-834898F824C2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61770D-3BA4-4AC6-95A7-6EA41CC7BCE7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12D991-66C6-4904-8094-16CF96CBCFF1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6" name="標題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預留位置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9D0C9FC-EA21-4563-AFA7-E8D33B9C3682}" type="datetime1">
              <a:rPr lang="zh-TW" altLang="en-US" smtClean="0"/>
              <a:pPr/>
              <a:t>2020/10/4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9E57DC2-970A-4B3E-BB1C-7A09969E49DF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A867A6-4153-46EA-8246-ECCF6A192718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6" name="標題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預留位置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編輯母片文字樣式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1BA57BC-272A-42D5-BC51-B6109745E22F}" type="datetime1">
              <a:rPr lang="zh-TW" altLang="en-US" smtClean="0"/>
              <a:pPr/>
              <a:t>2020/10/4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9E57DC2-970A-4B3E-BB1C-7A09969E49DF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預留位置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編輯母片文字樣式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453CA-FEEE-4DA7-B6BC-7334DE9BE26E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2B8271-B3E1-4DFE-B523-1CEF64C41FF1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38A4A-9E06-4718-B3F5-058DA64AE7D5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3000FB-18C4-4BB5-A332-856BB4ACBE63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8DB3-BA3C-4EA7-91C1-D014A4C00F21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C369B4-91E4-4A64-AA75-A4CA3CC039A3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954F9-4097-43C0-A101-DD66FCC0D6F8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773271-032B-4FEB-B96C-762B02DB02C6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9B7EB8-9B55-401F-8E36-E35D985DA228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F5CB96-3215-440B-BF2C-D3855E494BA1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天體-R1---重疊內容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DCA522-B505-4B1A-B105-A9E4A282121F}" type="datetime1">
              <a:rPr lang="zh-TW" altLang="en-US" noProof="0" smtClean="0"/>
              <a:t>2020/10/4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1298CE-92A3-4C21-80EE-6E5E481941CA}" type="datetime1">
              <a:rPr lang="zh-TW" altLang="en-US" smtClean="0"/>
              <a:t>2020/10/4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9E57DC2-970A-4B3E-BB1C-7A09969E49DF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夜空與遙遠地平線上的群山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76" y="35522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Helios escape</a:t>
            </a:r>
            <a:endParaRPr lang="zh-TW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3324" y="4976282"/>
            <a:ext cx="6756801" cy="1405467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USE DIVERSE SPACESHIP ENGINES TO PASS THROUGH THE UNIVERSE WITH GAME AND EDUCATION</a:t>
            </a:r>
          </a:p>
          <a:p>
            <a:pPr rtl="0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TEAM 19 - OMEGA</a:t>
            </a:r>
          </a:p>
          <a:p>
            <a:pPr rtl="0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76"/>
    </mc:Choice>
    <mc:Fallback xmlns="">
      <p:transition spd="slow" advTm="1427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99DF6-CE1E-4D5E-9058-24F5C25C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1199"/>
            <a:ext cx="3156527" cy="545715"/>
          </a:xfrm>
        </p:spPr>
        <p:txBody>
          <a:bodyPr/>
          <a:lstStyle/>
          <a:p>
            <a:r>
              <a:rPr lang="zh-TW" altLang="en-US" dirty="0"/>
              <a:t>遊戲畫面</a:t>
            </a:r>
            <a:r>
              <a:rPr lang="en-US" altLang="zh-TW" dirty="0"/>
              <a:t>(3)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65BD80-34E1-4697-8CDF-13D492FBB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0080" y="1443653"/>
            <a:ext cx="3680885" cy="1161001"/>
          </a:xfrm>
          <a:solidFill>
            <a:srgbClr val="000000">
              <a:alpha val="30196"/>
            </a:srgbClr>
          </a:solidFill>
        </p:spPr>
        <p:txBody>
          <a:bodyPr/>
          <a:lstStyle/>
          <a:p>
            <a:r>
              <a:rPr lang="zh-TW" altLang="en-US" dirty="0"/>
              <a:t>除此之外，會有一個依據不同引擎的控制原理所設計的小遊戲，而玩家須藉由了解其原理去通關，成功收集組裝新引擎之必要零件。</a:t>
            </a:r>
          </a:p>
        </p:txBody>
      </p:sp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0206E0CB-5B59-45B3-9630-90C5794CE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607" y="3540655"/>
            <a:ext cx="5724012" cy="3029679"/>
          </a:xfr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4EA4139-5B24-4E3D-BF68-44007144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91" y="327921"/>
            <a:ext cx="4949828" cy="30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8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1D2A2-731A-4C02-A983-ED47C53A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52946"/>
            <a:ext cx="3276600" cy="619606"/>
          </a:xfrm>
        </p:spPr>
        <p:txBody>
          <a:bodyPr/>
          <a:lstStyle/>
          <a:p>
            <a:r>
              <a:rPr lang="zh-TW" altLang="en-US" dirty="0"/>
              <a:t>遊戲畫面</a:t>
            </a:r>
            <a:r>
              <a:rPr lang="en-US" altLang="zh-TW" dirty="0"/>
              <a:t>(4)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A536CD2-6F13-41EF-9573-791F8BFEC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2058" y="144032"/>
            <a:ext cx="5391773" cy="2853827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3EDC33-D654-41A0-AA1E-2AB194DB5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172" y="2020457"/>
            <a:ext cx="3680885" cy="1168846"/>
          </a:xfrm>
          <a:solidFill>
            <a:srgbClr val="000000">
              <a:alpha val="30196"/>
            </a:srgbClr>
          </a:solidFill>
        </p:spPr>
        <p:txBody>
          <a:bodyPr/>
          <a:lstStyle/>
          <a:p>
            <a:r>
              <a:rPr lang="zh-TW" altLang="en-US" dirty="0"/>
              <a:t>在玩家獲得高階引擎之後，可選擇想使用之引擎及目的地，並根據食物與能量消耗評估是否能夠到達，並在到達新行星之後，開啟一趟全新的旅程。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EE00D85-717E-4A9F-8180-3652309F8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058" y="3189303"/>
            <a:ext cx="5391773" cy="28538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54CB36-CF13-4B81-8A47-B9D43418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087" y="4797948"/>
            <a:ext cx="1313313" cy="12451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91ED16A-7430-4C34-BA5C-88D1D08BDBD8}"/>
              </a:ext>
            </a:extLst>
          </p:cNvPr>
          <p:cNvSpPr txBox="1"/>
          <p:nvPr/>
        </p:nvSpPr>
        <p:spPr>
          <a:xfrm>
            <a:off x="5060925" y="6144469"/>
            <a:ext cx="2697019" cy="369332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△</a:t>
            </a:r>
            <a:r>
              <a:rPr lang="zh-TW" altLang="en-US" dirty="0"/>
              <a:t>左下圖為</a:t>
            </a:r>
            <a:r>
              <a:rPr lang="en-US" altLang="zh-TW" dirty="0"/>
              <a:t>NASA</a:t>
            </a:r>
            <a:r>
              <a:rPr lang="zh-TW" altLang="en-US" dirty="0"/>
              <a:t>所拍攝</a:t>
            </a:r>
          </a:p>
        </p:txBody>
      </p:sp>
    </p:spTree>
    <p:extLst>
      <p:ext uri="{BB962C8B-B14F-4D97-AF65-F5344CB8AC3E}">
        <p14:creationId xmlns:p14="http://schemas.microsoft.com/office/powerpoint/2010/main" val="230409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未來展望</a:t>
            </a:r>
            <a:endParaRPr lang="zh-TW" altLang="ru-RU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 descr="朝著夜空的衛星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7" name="圖片 6" descr="光點的抽象影像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87037EF7-AEB9-4931-9E11-EC3801920787}"/>
              </a:ext>
            </a:extLst>
          </p:cNvPr>
          <p:cNvGrpSpPr/>
          <p:nvPr/>
        </p:nvGrpSpPr>
        <p:grpSpPr>
          <a:xfrm>
            <a:off x="809305" y="1888741"/>
            <a:ext cx="7087697" cy="4111359"/>
            <a:chOff x="361630" y="1498212"/>
            <a:chExt cx="7087697" cy="4111359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E0D85F17-FF77-4506-97DA-1709EB99523E}"/>
                </a:ext>
              </a:extLst>
            </p:cNvPr>
            <p:cNvGrpSpPr/>
            <p:nvPr/>
          </p:nvGrpSpPr>
          <p:grpSpPr>
            <a:xfrm>
              <a:off x="5335791" y="1498212"/>
              <a:ext cx="2113536" cy="4111359"/>
              <a:chOff x="5335791" y="1583937"/>
              <a:chExt cx="2113536" cy="4111359"/>
            </a:xfrm>
          </p:grpSpPr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544554ED-BF89-4D70-AB2C-8772D2F87BAD}"/>
                  </a:ext>
                </a:extLst>
              </p:cNvPr>
              <p:cNvGrpSpPr/>
              <p:nvPr/>
            </p:nvGrpSpPr>
            <p:grpSpPr>
              <a:xfrm>
                <a:off x="5335791" y="3270403"/>
                <a:ext cx="2113536" cy="738426"/>
                <a:chOff x="5335791" y="3180217"/>
                <a:chExt cx="2113536" cy="738426"/>
              </a:xfrm>
            </p:grpSpPr>
            <p:sp>
              <p:nvSpPr>
                <p:cNvPr id="48" name="手繪多邊形: 圖案 47">
                  <a:extLst>
                    <a:ext uri="{FF2B5EF4-FFF2-40B4-BE49-F238E27FC236}">
                      <a16:creationId xmlns:a16="http://schemas.microsoft.com/office/drawing/2014/main" id="{43707CA0-87A2-4CCB-8132-582FFAF99DCA}"/>
                    </a:ext>
                  </a:extLst>
                </p:cNvPr>
                <p:cNvSpPr/>
                <p:nvPr/>
              </p:nvSpPr>
              <p:spPr>
                <a:xfrm>
                  <a:off x="6074218" y="3180217"/>
                  <a:ext cx="1375109" cy="738426"/>
                </a:xfrm>
                <a:custGeom>
                  <a:avLst/>
                  <a:gdLst>
                    <a:gd name="connsiteX0" fmla="*/ 0 w 1375109"/>
                    <a:gd name="connsiteY0" fmla="*/ 0 h 738426"/>
                    <a:gd name="connsiteX1" fmla="*/ 1375109 w 1375109"/>
                    <a:gd name="connsiteY1" fmla="*/ 0 h 738426"/>
                    <a:gd name="connsiteX2" fmla="*/ 1375109 w 1375109"/>
                    <a:gd name="connsiteY2" fmla="*/ 738426 h 738426"/>
                    <a:gd name="connsiteX3" fmla="*/ 0 w 1375109"/>
                    <a:gd name="connsiteY3" fmla="*/ 738426 h 738426"/>
                    <a:gd name="connsiteX4" fmla="*/ 0 w 1375109"/>
                    <a:gd name="connsiteY4" fmla="*/ 0 h 73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109" h="738426">
                      <a:moveTo>
                        <a:pt x="0" y="0"/>
                      </a:moveTo>
                      <a:lnTo>
                        <a:pt x="1375109" y="0"/>
                      </a:lnTo>
                      <a:lnTo>
                        <a:pt x="1375109" y="738426"/>
                      </a:lnTo>
                      <a:lnTo>
                        <a:pt x="0" y="7384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7630" tIns="0" rIns="87630" bIns="0" numCol="1" spcCol="1270" rtlCol="0" anchor="ctr" anchorCtr="0">
                  <a:noAutofit/>
                </a:bodyPr>
                <a:lstStyle/>
                <a:p>
                  <a:pPr marL="0" lvl="0" indent="0" algn="l" defTabSz="10223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300" kern="1200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rPr>
                    <a:t>工程創新</a:t>
                  </a:r>
                </a:p>
              </p:txBody>
            </p:sp>
            <p:grpSp>
              <p:nvGrpSpPr>
                <p:cNvPr id="77" name="群組 76">
                  <a:extLst>
                    <a:ext uri="{FF2B5EF4-FFF2-40B4-BE49-F238E27FC236}">
                      <a16:creationId xmlns:a16="http://schemas.microsoft.com/office/drawing/2014/main" id="{BA8A42FE-8CEA-4DF2-9892-4F7E9EF0CF50}"/>
                    </a:ext>
                  </a:extLst>
                </p:cNvPr>
                <p:cNvGrpSpPr/>
                <p:nvPr/>
              </p:nvGrpSpPr>
              <p:grpSpPr>
                <a:xfrm>
                  <a:off x="5335791" y="3180217"/>
                  <a:ext cx="738426" cy="738426"/>
                  <a:chOff x="5335791" y="3180217"/>
                  <a:chExt cx="738426" cy="738426"/>
                </a:xfrm>
              </p:grpSpPr>
              <p:sp>
                <p:nvSpPr>
                  <p:cNvPr id="47" name="橢圓 46" descr="Brain in head">
                    <a:extLst>
                      <a:ext uri="{FF2B5EF4-FFF2-40B4-BE49-F238E27FC236}">
                        <a16:creationId xmlns:a16="http://schemas.microsoft.com/office/drawing/2014/main" id="{26B4FE9C-55CB-4DD1-ADDD-4985E8CE3224}"/>
                      </a:ext>
                    </a:extLst>
                  </p:cNvPr>
                  <p:cNvSpPr/>
                  <p:nvPr/>
                </p:nvSpPr>
                <p:spPr>
                  <a:xfrm>
                    <a:off x="5335791" y="3180217"/>
                    <a:ext cx="738426" cy="738426"/>
                  </a:xfrm>
                  <a:prstGeom prst="ellipse">
                    <a:avLst/>
                  </a:prstGeom>
                  <a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1">
                    <a:schemeClr val="accent2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pic>
                <p:nvPicPr>
                  <p:cNvPr id="37" name="圖片 36">
                    <a:extLst>
                      <a:ext uri="{FF2B5EF4-FFF2-40B4-BE49-F238E27FC236}">
                        <a16:creationId xmlns:a16="http://schemas.microsoft.com/office/drawing/2014/main" id="{59C56717-894D-4C68-84DA-9F3CE541C1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438774" y="3283723"/>
                    <a:ext cx="545926" cy="5459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084E90F2-04D0-438D-B922-BBDD9DF8675B}"/>
                  </a:ext>
                </a:extLst>
              </p:cNvPr>
              <p:cNvGrpSpPr/>
              <p:nvPr/>
            </p:nvGrpSpPr>
            <p:grpSpPr>
              <a:xfrm>
                <a:off x="5335791" y="1583937"/>
                <a:ext cx="2113536" cy="738426"/>
                <a:chOff x="5335791" y="1583937"/>
                <a:chExt cx="2113536" cy="738426"/>
              </a:xfrm>
            </p:grpSpPr>
            <p:sp>
              <p:nvSpPr>
                <p:cNvPr id="53" name="橢圓 52" descr="Brain in head">
                  <a:extLst>
                    <a:ext uri="{FF2B5EF4-FFF2-40B4-BE49-F238E27FC236}">
                      <a16:creationId xmlns:a16="http://schemas.microsoft.com/office/drawing/2014/main" id="{AEAC5BBD-177B-4310-AA40-BA1684E84826}"/>
                    </a:ext>
                  </a:extLst>
                </p:cNvPr>
                <p:cNvSpPr/>
                <p:nvPr/>
              </p:nvSpPr>
              <p:spPr>
                <a:xfrm>
                  <a:off x="5335791" y="1583937"/>
                  <a:ext cx="738426" cy="738426"/>
                </a:xfrm>
                <a:prstGeom prst="ellipse">
                  <a:avLst/>
                </a:prstGeom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3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1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54" name="圖片 53">
                  <a:extLst>
                    <a:ext uri="{FF2B5EF4-FFF2-40B4-BE49-F238E27FC236}">
                      <a16:creationId xmlns:a16="http://schemas.microsoft.com/office/drawing/2014/main" id="{F831D73A-6A3E-49E0-92FB-9AA370F376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5438774" y="1680187"/>
                  <a:ext cx="545926" cy="545926"/>
                </a:xfrm>
                <a:prstGeom prst="rect">
                  <a:avLst/>
                </a:prstGeom>
              </p:spPr>
            </p:pic>
            <p:sp>
              <p:nvSpPr>
                <p:cNvPr id="56" name="手繪多邊形: 圖案 55">
                  <a:extLst>
                    <a:ext uri="{FF2B5EF4-FFF2-40B4-BE49-F238E27FC236}">
                      <a16:creationId xmlns:a16="http://schemas.microsoft.com/office/drawing/2014/main" id="{8BF43DFD-14E4-45FE-A909-CD16E17C8FA6}"/>
                    </a:ext>
                  </a:extLst>
                </p:cNvPr>
                <p:cNvSpPr/>
                <p:nvPr/>
              </p:nvSpPr>
              <p:spPr>
                <a:xfrm>
                  <a:off x="6089951" y="1583937"/>
                  <a:ext cx="1359376" cy="738426"/>
                </a:xfrm>
                <a:custGeom>
                  <a:avLst/>
                  <a:gdLst>
                    <a:gd name="connsiteX0" fmla="*/ 0 w 1359376"/>
                    <a:gd name="connsiteY0" fmla="*/ 0 h 738426"/>
                    <a:gd name="connsiteX1" fmla="*/ 1359376 w 1359376"/>
                    <a:gd name="connsiteY1" fmla="*/ 0 h 738426"/>
                    <a:gd name="connsiteX2" fmla="*/ 1359376 w 1359376"/>
                    <a:gd name="connsiteY2" fmla="*/ 738426 h 738426"/>
                    <a:gd name="connsiteX3" fmla="*/ 0 w 1359376"/>
                    <a:gd name="connsiteY3" fmla="*/ 738426 h 738426"/>
                    <a:gd name="connsiteX4" fmla="*/ 0 w 1359376"/>
                    <a:gd name="connsiteY4" fmla="*/ 0 h 73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9376" h="738426">
                      <a:moveTo>
                        <a:pt x="0" y="0"/>
                      </a:moveTo>
                      <a:lnTo>
                        <a:pt x="1359376" y="0"/>
                      </a:lnTo>
                      <a:lnTo>
                        <a:pt x="1359376" y="738426"/>
                      </a:lnTo>
                      <a:lnTo>
                        <a:pt x="0" y="7384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7630" tIns="0" rIns="87630" bIns="0" numCol="1" spcCol="1270" rtlCol="0" anchor="ctr" anchorCtr="0">
                  <a:noAutofit/>
                </a:bodyPr>
                <a:lstStyle/>
                <a:p>
                  <a:pPr marL="0" lvl="0" indent="0" algn="l" defTabSz="10223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30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rPr>
                    <a:t>數據完善</a:t>
                  </a:r>
                  <a:endParaRPr lang="zh-TW" altLang="en-US" sz="2300" kern="1200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306ADB15-1C08-48F0-8320-878F0824C816}"/>
                  </a:ext>
                </a:extLst>
              </p:cNvPr>
              <p:cNvGrpSpPr/>
              <p:nvPr/>
            </p:nvGrpSpPr>
            <p:grpSpPr>
              <a:xfrm>
                <a:off x="5335791" y="2427170"/>
                <a:ext cx="2113536" cy="738426"/>
                <a:chOff x="5335791" y="2348808"/>
                <a:chExt cx="2113536" cy="738426"/>
              </a:xfrm>
            </p:grpSpPr>
            <p:sp>
              <p:nvSpPr>
                <p:cNvPr id="46" name="手繪多邊形: 圖案 45">
                  <a:extLst>
                    <a:ext uri="{FF2B5EF4-FFF2-40B4-BE49-F238E27FC236}">
                      <a16:creationId xmlns:a16="http://schemas.microsoft.com/office/drawing/2014/main" id="{5A81CFDE-CCEA-4E8D-A736-AFD0892A6C8B}"/>
                    </a:ext>
                  </a:extLst>
                </p:cNvPr>
                <p:cNvSpPr/>
                <p:nvPr/>
              </p:nvSpPr>
              <p:spPr>
                <a:xfrm>
                  <a:off x="6089951" y="2348808"/>
                  <a:ext cx="1359376" cy="738426"/>
                </a:xfrm>
                <a:custGeom>
                  <a:avLst/>
                  <a:gdLst>
                    <a:gd name="connsiteX0" fmla="*/ 0 w 1359376"/>
                    <a:gd name="connsiteY0" fmla="*/ 0 h 738426"/>
                    <a:gd name="connsiteX1" fmla="*/ 1359376 w 1359376"/>
                    <a:gd name="connsiteY1" fmla="*/ 0 h 738426"/>
                    <a:gd name="connsiteX2" fmla="*/ 1359376 w 1359376"/>
                    <a:gd name="connsiteY2" fmla="*/ 738426 h 738426"/>
                    <a:gd name="connsiteX3" fmla="*/ 0 w 1359376"/>
                    <a:gd name="connsiteY3" fmla="*/ 738426 h 738426"/>
                    <a:gd name="connsiteX4" fmla="*/ 0 w 1359376"/>
                    <a:gd name="connsiteY4" fmla="*/ 0 h 73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9376" h="738426">
                      <a:moveTo>
                        <a:pt x="0" y="0"/>
                      </a:moveTo>
                      <a:lnTo>
                        <a:pt x="1359376" y="0"/>
                      </a:lnTo>
                      <a:lnTo>
                        <a:pt x="1359376" y="738426"/>
                      </a:lnTo>
                      <a:lnTo>
                        <a:pt x="0" y="7384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7630" tIns="0" rIns="87630" bIns="0" numCol="1" spcCol="1270" rtlCol="0" anchor="ctr" anchorCtr="0">
                  <a:noAutofit/>
                </a:bodyPr>
                <a:lstStyle/>
                <a:p>
                  <a:pPr marL="0" lvl="0" indent="0" algn="l" defTabSz="10223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300" kern="1200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rPr>
                    <a:t>遊戲優化</a:t>
                  </a:r>
                </a:p>
              </p:txBody>
            </p:sp>
            <p:grpSp>
              <p:nvGrpSpPr>
                <p:cNvPr id="78" name="群組 77">
                  <a:extLst>
                    <a:ext uri="{FF2B5EF4-FFF2-40B4-BE49-F238E27FC236}">
                      <a16:creationId xmlns:a16="http://schemas.microsoft.com/office/drawing/2014/main" id="{B208672F-F7D2-4925-8439-076D446BA5FE}"/>
                    </a:ext>
                  </a:extLst>
                </p:cNvPr>
                <p:cNvGrpSpPr/>
                <p:nvPr/>
              </p:nvGrpSpPr>
              <p:grpSpPr>
                <a:xfrm>
                  <a:off x="5335791" y="2348808"/>
                  <a:ext cx="738426" cy="738426"/>
                  <a:chOff x="5335791" y="2333026"/>
                  <a:chExt cx="738426" cy="738426"/>
                </a:xfrm>
              </p:grpSpPr>
              <p:sp>
                <p:nvSpPr>
                  <p:cNvPr id="58" name="橢圓 57" descr="Brain in head">
                    <a:extLst>
                      <a:ext uri="{FF2B5EF4-FFF2-40B4-BE49-F238E27FC236}">
                        <a16:creationId xmlns:a16="http://schemas.microsoft.com/office/drawing/2014/main" id="{4AB36C6E-4B32-41CD-878B-616A379F0583}"/>
                      </a:ext>
                    </a:extLst>
                  </p:cNvPr>
                  <p:cNvSpPr/>
                  <p:nvPr/>
                </p:nvSpPr>
                <p:spPr>
                  <a:xfrm>
                    <a:off x="5335791" y="2333026"/>
                    <a:ext cx="738426" cy="738426"/>
                  </a:xfrm>
                  <a:prstGeom prst="ellipse">
                    <a:avLst/>
                  </a:prstGeom>
                  <a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1">
                    <a:schemeClr val="accent2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pic>
                <p:nvPicPr>
                  <p:cNvPr id="59" name="圖片 58">
                    <a:extLst>
                      <a:ext uri="{FF2B5EF4-FFF2-40B4-BE49-F238E27FC236}">
                        <a16:creationId xmlns:a16="http://schemas.microsoft.com/office/drawing/2014/main" id="{F9E71A4C-26C3-4947-BB66-0A56D3D7C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5400673" y="2381290"/>
                    <a:ext cx="610693" cy="61069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E266B182-F4DC-44FC-AA35-DCF01E944CEB}"/>
                  </a:ext>
                </a:extLst>
              </p:cNvPr>
              <p:cNvGrpSpPr/>
              <p:nvPr/>
            </p:nvGrpSpPr>
            <p:grpSpPr>
              <a:xfrm>
                <a:off x="5335791" y="4113636"/>
                <a:ext cx="2113536" cy="738426"/>
                <a:chOff x="5335791" y="4141981"/>
                <a:chExt cx="2113536" cy="738426"/>
              </a:xfrm>
            </p:grpSpPr>
            <p:sp>
              <p:nvSpPr>
                <p:cNvPr id="50" name="手繪多邊形: 圖案 49">
                  <a:extLst>
                    <a:ext uri="{FF2B5EF4-FFF2-40B4-BE49-F238E27FC236}">
                      <a16:creationId xmlns:a16="http://schemas.microsoft.com/office/drawing/2014/main" id="{16221DBB-C9A4-40DE-A9E0-E80F8C0A16A7}"/>
                    </a:ext>
                  </a:extLst>
                </p:cNvPr>
                <p:cNvSpPr/>
                <p:nvPr/>
              </p:nvSpPr>
              <p:spPr>
                <a:xfrm>
                  <a:off x="6074218" y="4141981"/>
                  <a:ext cx="1375109" cy="738426"/>
                </a:xfrm>
                <a:custGeom>
                  <a:avLst/>
                  <a:gdLst>
                    <a:gd name="connsiteX0" fmla="*/ 0 w 1375109"/>
                    <a:gd name="connsiteY0" fmla="*/ 0 h 738426"/>
                    <a:gd name="connsiteX1" fmla="*/ 1375109 w 1375109"/>
                    <a:gd name="connsiteY1" fmla="*/ 0 h 738426"/>
                    <a:gd name="connsiteX2" fmla="*/ 1375109 w 1375109"/>
                    <a:gd name="connsiteY2" fmla="*/ 738426 h 738426"/>
                    <a:gd name="connsiteX3" fmla="*/ 0 w 1375109"/>
                    <a:gd name="connsiteY3" fmla="*/ 738426 h 738426"/>
                    <a:gd name="connsiteX4" fmla="*/ 0 w 1375109"/>
                    <a:gd name="connsiteY4" fmla="*/ 0 h 73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109" h="738426">
                      <a:moveTo>
                        <a:pt x="0" y="0"/>
                      </a:moveTo>
                      <a:lnTo>
                        <a:pt x="1375109" y="0"/>
                      </a:lnTo>
                      <a:lnTo>
                        <a:pt x="1375109" y="738426"/>
                      </a:lnTo>
                      <a:lnTo>
                        <a:pt x="0" y="7384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7630" tIns="0" rIns="87630" bIns="0" numCol="1" spcCol="1270" rtlCol="0" anchor="ctr" anchorCtr="0">
                  <a:noAutofit/>
                </a:bodyPr>
                <a:lstStyle/>
                <a:p>
                  <a:pPr marL="0" lvl="0" indent="0" algn="l" defTabSz="10223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300" kern="1200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rPr>
                    <a:t>虛擬實境</a:t>
                  </a:r>
                </a:p>
              </p:txBody>
            </p:sp>
            <p:grpSp>
              <p:nvGrpSpPr>
                <p:cNvPr id="76" name="群組 75">
                  <a:extLst>
                    <a:ext uri="{FF2B5EF4-FFF2-40B4-BE49-F238E27FC236}">
                      <a16:creationId xmlns:a16="http://schemas.microsoft.com/office/drawing/2014/main" id="{41AB4AFC-08D0-4A33-8267-C1D425753FD4}"/>
                    </a:ext>
                  </a:extLst>
                </p:cNvPr>
                <p:cNvGrpSpPr/>
                <p:nvPr/>
              </p:nvGrpSpPr>
              <p:grpSpPr>
                <a:xfrm>
                  <a:off x="5335791" y="4141981"/>
                  <a:ext cx="738426" cy="738426"/>
                  <a:chOff x="5335791" y="4116940"/>
                  <a:chExt cx="738426" cy="738426"/>
                </a:xfrm>
              </p:grpSpPr>
              <p:sp>
                <p:nvSpPr>
                  <p:cNvPr id="60" name="橢圓 59" descr="Brain in head">
                    <a:extLst>
                      <a:ext uri="{FF2B5EF4-FFF2-40B4-BE49-F238E27FC236}">
                        <a16:creationId xmlns:a16="http://schemas.microsoft.com/office/drawing/2014/main" id="{7BDAF529-0798-4A8C-80FF-E562C07EBD08}"/>
                      </a:ext>
                    </a:extLst>
                  </p:cNvPr>
                  <p:cNvSpPr/>
                  <p:nvPr/>
                </p:nvSpPr>
                <p:spPr>
                  <a:xfrm>
                    <a:off x="5335791" y="4116940"/>
                    <a:ext cx="738426" cy="738426"/>
                  </a:xfrm>
                  <a:prstGeom prst="ellipse">
                    <a:avLst/>
                  </a:prstGeom>
                  <a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1">
                    <a:schemeClr val="accent2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pic>
                <p:nvPicPr>
                  <p:cNvPr id="61" name="圖片 60">
                    <a:extLst>
                      <a:ext uri="{FF2B5EF4-FFF2-40B4-BE49-F238E27FC236}">
                        <a16:creationId xmlns:a16="http://schemas.microsoft.com/office/drawing/2014/main" id="{4702D5A8-1663-41EA-90EF-F93FFDEB50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rcRect/>
                  <a:stretch/>
                </p:blipFill>
                <p:spPr>
                  <a:xfrm>
                    <a:off x="5438774" y="4220446"/>
                    <a:ext cx="545926" cy="5459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C31D6890-3857-4210-80E3-03B6524B2CCB}"/>
                  </a:ext>
                </a:extLst>
              </p:cNvPr>
              <p:cNvGrpSpPr/>
              <p:nvPr/>
            </p:nvGrpSpPr>
            <p:grpSpPr>
              <a:xfrm>
                <a:off x="5335791" y="4956870"/>
                <a:ext cx="2113536" cy="738426"/>
                <a:chOff x="5335791" y="4956870"/>
                <a:chExt cx="2113536" cy="738426"/>
              </a:xfrm>
            </p:grpSpPr>
            <p:sp>
              <p:nvSpPr>
                <p:cNvPr id="52" name="手繪多邊形: 圖案 51">
                  <a:extLst>
                    <a:ext uri="{FF2B5EF4-FFF2-40B4-BE49-F238E27FC236}">
                      <a16:creationId xmlns:a16="http://schemas.microsoft.com/office/drawing/2014/main" id="{524F70D0-BCDB-4386-8768-C4A7CF45A8DB}"/>
                    </a:ext>
                  </a:extLst>
                </p:cNvPr>
                <p:cNvSpPr/>
                <p:nvPr/>
              </p:nvSpPr>
              <p:spPr>
                <a:xfrm>
                  <a:off x="6089951" y="4956870"/>
                  <a:ext cx="1359376" cy="738426"/>
                </a:xfrm>
                <a:custGeom>
                  <a:avLst/>
                  <a:gdLst>
                    <a:gd name="connsiteX0" fmla="*/ 0 w 1359376"/>
                    <a:gd name="connsiteY0" fmla="*/ 0 h 738426"/>
                    <a:gd name="connsiteX1" fmla="*/ 1359376 w 1359376"/>
                    <a:gd name="connsiteY1" fmla="*/ 0 h 738426"/>
                    <a:gd name="connsiteX2" fmla="*/ 1359376 w 1359376"/>
                    <a:gd name="connsiteY2" fmla="*/ 738426 h 738426"/>
                    <a:gd name="connsiteX3" fmla="*/ 0 w 1359376"/>
                    <a:gd name="connsiteY3" fmla="*/ 738426 h 738426"/>
                    <a:gd name="connsiteX4" fmla="*/ 0 w 1359376"/>
                    <a:gd name="connsiteY4" fmla="*/ 0 h 73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9376" h="738426">
                      <a:moveTo>
                        <a:pt x="0" y="0"/>
                      </a:moveTo>
                      <a:lnTo>
                        <a:pt x="1359376" y="0"/>
                      </a:lnTo>
                      <a:lnTo>
                        <a:pt x="1359376" y="738426"/>
                      </a:lnTo>
                      <a:lnTo>
                        <a:pt x="0" y="7384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7630" tIns="0" rIns="87630" bIns="0" numCol="1" spcCol="1270" rtlCol="0" anchor="ctr" anchorCtr="0">
                  <a:noAutofit/>
                </a:bodyPr>
                <a:lstStyle/>
                <a:p>
                  <a:pPr marL="0" lvl="0" indent="0" algn="l" defTabSz="10223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300" kern="1200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rPr>
                    <a:t>產品推廣</a:t>
                  </a:r>
                </a:p>
              </p:txBody>
            </p:sp>
            <p:grpSp>
              <p:nvGrpSpPr>
                <p:cNvPr id="75" name="群組 74">
                  <a:extLst>
                    <a:ext uri="{FF2B5EF4-FFF2-40B4-BE49-F238E27FC236}">
                      <a16:creationId xmlns:a16="http://schemas.microsoft.com/office/drawing/2014/main" id="{59803224-4477-4F24-9C6B-58E0A86FD921}"/>
                    </a:ext>
                  </a:extLst>
                </p:cNvPr>
                <p:cNvGrpSpPr/>
                <p:nvPr/>
              </p:nvGrpSpPr>
              <p:grpSpPr>
                <a:xfrm>
                  <a:off x="5335791" y="4956870"/>
                  <a:ext cx="738426" cy="738426"/>
                  <a:chOff x="5335791" y="4931092"/>
                  <a:chExt cx="738426" cy="738426"/>
                </a:xfrm>
              </p:grpSpPr>
              <p:sp>
                <p:nvSpPr>
                  <p:cNvPr id="62" name="橢圓 61" descr="Brain in head">
                    <a:extLst>
                      <a:ext uri="{FF2B5EF4-FFF2-40B4-BE49-F238E27FC236}">
                        <a16:creationId xmlns:a16="http://schemas.microsoft.com/office/drawing/2014/main" id="{BE137AA0-AA9E-4FE1-99DD-740E40D14B23}"/>
                      </a:ext>
                    </a:extLst>
                  </p:cNvPr>
                  <p:cNvSpPr/>
                  <p:nvPr/>
                </p:nvSpPr>
                <p:spPr>
                  <a:xfrm>
                    <a:off x="5335791" y="4931092"/>
                    <a:ext cx="738426" cy="738426"/>
                  </a:xfrm>
                  <a:prstGeom prst="ellipse">
                    <a:avLst/>
                  </a:prstGeom>
                  <a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1">
                    <a:schemeClr val="accent2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pic>
                <p:nvPicPr>
                  <p:cNvPr id="63" name="圖片 62">
                    <a:extLst>
                      <a:ext uri="{FF2B5EF4-FFF2-40B4-BE49-F238E27FC236}">
                        <a16:creationId xmlns:a16="http://schemas.microsoft.com/office/drawing/2014/main" id="{036F98C5-9371-4B72-92BC-0CB3BE2FDB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/>
                  <a:stretch/>
                </p:blipFill>
                <p:spPr>
                  <a:xfrm>
                    <a:off x="5397405" y="5034598"/>
                    <a:ext cx="634920" cy="63492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A8DE2869-6E79-4C0F-92A4-22D260C05274}"/>
                </a:ext>
              </a:extLst>
            </p:cNvPr>
            <p:cNvGrpSpPr/>
            <p:nvPr/>
          </p:nvGrpSpPr>
          <p:grpSpPr>
            <a:xfrm>
              <a:off x="361630" y="1881988"/>
              <a:ext cx="3363905" cy="3363905"/>
              <a:chOff x="361630" y="1881988"/>
              <a:chExt cx="3363905" cy="3363905"/>
            </a:xfrm>
          </p:grpSpPr>
          <p:sp>
            <p:nvSpPr>
              <p:cNvPr id="64" name="橢圓 63" descr="Brain in head">
                <a:extLst>
                  <a:ext uri="{FF2B5EF4-FFF2-40B4-BE49-F238E27FC236}">
                    <a16:creationId xmlns:a16="http://schemas.microsoft.com/office/drawing/2014/main" id="{D97C7684-BA27-4E4B-8DDB-1E7170EE6188}"/>
                  </a:ext>
                </a:extLst>
              </p:cNvPr>
              <p:cNvSpPr/>
              <p:nvPr/>
            </p:nvSpPr>
            <p:spPr>
              <a:xfrm>
                <a:off x="361630" y="1881988"/>
                <a:ext cx="3363905" cy="3363905"/>
              </a:xfrm>
              <a:prstGeom prst="ellipse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1">
                <a:schemeClr val="accent2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44" name="手繪多邊形: 圖案 43">
                <a:extLst>
                  <a:ext uri="{FF2B5EF4-FFF2-40B4-BE49-F238E27FC236}">
                    <a16:creationId xmlns:a16="http://schemas.microsoft.com/office/drawing/2014/main" id="{9CF4E77C-1350-41CC-B3B0-22A600570700}"/>
                  </a:ext>
                </a:extLst>
              </p:cNvPr>
              <p:cNvSpPr/>
              <p:nvPr/>
            </p:nvSpPr>
            <p:spPr>
              <a:xfrm>
                <a:off x="896364" y="4287144"/>
                <a:ext cx="2148149" cy="452958"/>
              </a:xfrm>
              <a:custGeom>
                <a:avLst/>
                <a:gdLst>
                  <a:gd name="connsiteX0" fmla="*/ 0 w 2148149"/>
                  <a:gd name="connsiteY0" fmla="*/ 0 h 452958"/>
                  <a:gd name="connsiteX1" fmla="*/ 2148149 w 2148149"/>
                  <a:gd name="connsiteY1" fmla="*/ 0 h 452958"/>
                  <a:gd name="connsiteX2" fmla="*/ 2148149 w 2148149"/>
                  <a:gd name="connsiteY2" fmla="*/ 452958 h 452958"/>
                  <a:gd name="connsiteX3" fmla="*/ 0 w 2148149"/>
                  <a:gd name="connsiteY3" fmla="*/ 452958 h 452958"/>
                  <a:gd name="connsiteX4" fmla="*/ 0 w 2148149"/>
                  <a:gd name="connsiteY4" fmla="*/ 0 h 45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149" h="452958">
                    <a:moveTo>
                      <a:pt x="0" y="0"/>
                    </a:moveTo>
                    <a:lnTo>
                      <a:pt x="2148149" y="0"/>
                    </a:lnTo>
                    <a:lnTo>
                      <a:pt x="2148149" y="452958"/>
                    </a:lnTo>
                    <a:lnTo>
                      <a:pt x="0" y="45295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3">
                <a:scrgbClr r="0" g="0" b="0"/>
              </a:lnRef>
              <a:fillRef idx="1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rtlCol="0" anchor="b" anchorCtr="0">
                <a:noAutofit/>
              </a:bodyPr>
              <a:lstStyle/>
              <a:p>
                <a:pPr marL="0" lvl="0" indent="0" algn="ctr" defTabSz="102235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TW" sz="2300" kern="1200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Helios escape</a:t>
                </a:r>
                <a:endParaRPr lang="zh-TW" altLang="en-US" sz="2300" kern="1200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9B19334E-9829-48B4-B425-3FDCF86DE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7964" y="2247940"/>
                <a:ext cx="1964948" cy="1964948"/>
              </a:xfrm>
              <a:prstGeom prst="rect">
                <a:avLst/>
              </a:prstGeom>
            </p:spPr>
          </p:pic>
        </p:grp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A494CDDC-474C-40C7-86CD-0C4F81AF33D8}"/>
                </a:ext>
              </a:extLst>
            </p:cNvPr>
            <p:cNvCxnSpPr>
              <a:stCxn id="64" idx="6"/>
            </p:cNvCxnSpPr>
            <p:nvPr/>
          </p:nvCxnSpPr>
          <p:spPr>
            <a:xfrm flipV="1">
              <a:off x="3725535" y="3563940"/>
              <a:ext cx="1586145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47902ED5-A31C-4ED2-99C5-CF68BBBA5C8D}"/>
                </a:ext>
              </a:extLst>
            </p:cNvPr>
            <p:cNvCxnSpPr>
              <a:stCxn id="58" idx="2"/>
            </p:cNvCxnSpPr>
            <p:nvPr/>
          </p:nvCxnSpPr>
          <p:spPr>
            <a:xfrm flipH="1">
              <a:off x="3571875" y="2710658"/>
              <a:ext cx="1763916" cy="1373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ACA409FD-BC6B-4386-88D3-9E74C56F0961}"/>
                </a:ext>
              </a:extLst>
            </p:cNvPr>
            <p:cNvCxnSpPr>
              <a:stCxn id="53" idx="2"/>
              <a:endCxn id="64" idx="7"/>
            </p:cNvCxnSpPr>
            <p:nvPr/>
          </p:nvCxnSpPr>
          <p:spPr>
            <a:xfrm flipH="1">
              <a:off x="3232903" y="1867425"/>
              <a:ext cx="2102888" cy="5071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64619305-82D4-4CC2-B76C-6E733DC0F65E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 flipV="1">
              <a:off x="3619500" y="4169833"/>
              <a:ext cx="1716291" cy="2272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1066372E-2C51-4A59-B5B8-AFB57F618F1A}"/>
                </a:ext>
              </a:extLst>
            </p:cNvPr>
            <p:cNvCxnSpPr>
              <a:stCxn id="62" idx="2"/>
              <a:endCxn id="64" idx="5"/>
            </p:cNvCxnSpPr>
            <p:nvPr/>
          </p:nvCxnSpPr>
          <p:spPr>
            <a:xfrm flipH="1" flipV="1">
              <a:off x="3232903" y="4753261"/>
              <a:ext cx="2102888" cy="4870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光點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感謝您！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TEAM 19 - OMEGA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1B04BA4-EB7A-4CC5-9D57-68DB3AF4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73" y="1915981"/>
            <a:ext cx="10131427" cy="1468800"/>
          </a:xfrm>
        </p:spPr>
        <p:txBody>
          <a:bodyPr/>
          <a:lstStyle/>
          <a:p>
            <a:pPr marL="3232150" indent="-3232150"/>
            <a:r>
              <a:rPr lang="zh-TW" altLang="en-US" dirty="0"/>
              <a:t>「第一個登上火星的人</a:t>
            </a:r>
            <a:br>
              <a:rPr lang="en-US" altLang="zh-TW" dirty="0"/>
            </a:br>
            <a:r>
              <a:rPr lang="zh-TW" altLang="en-US" dirty="0"/>
              <a:t>現在已經出生了」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E828534-1D3B-4B06-A947-330AB8A39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8035" y="3798327"/>
            <a:ext cx="4230255" cy="860400"/>
          </a:xfrm>
        </p:spPr>
        <p:txBody>
          <a:bodyPr/>
          <a:lstStyle/>
          <a:p>
            <a:r>
              <a:rPr lang="en-US" altLang="zh-TW" dirty="0"/>
              <a:t>—</a:t>
            </a:r>
            <a:r>
              <a:rPr lang="zh-TW" altLang="en-US" dirty="0"/>
              <a:t> 國立自然科學博物館 孫維新 館長 </a:t>
            </a:r>
          </a:p>
        </p:txBody>
      </p:sp>
    </p:spTree>
    <p:extLst>
      <p:ext uri="{BB962C8B-B14F-4D97-AF65-F5344CB8AC3E}">
        <p14:creationId xmlns:p14="http://schemas.microsoft.com/office/powerpoint/2010/main" val="42795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7"/>
    </mc:Choice>
    <mc:Fallback xmlns="">
      <p:transition spd="slow" advTm="15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C9194784-91B9-42ED-9A4E-F3C107891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88" y="830336"/>
            <a:ext cx="5526087" cy="5100491"/>
          </a:xfr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7B8E384D-BD56-4DA1-B829-B24CD33E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764" y="665017"/>
            <a:ext cx="3680885" cy="1371600"/>
          </a:xfrm>
        </p:spPr>
        <p:txBody>
          <a:bodyPr/>
          <a:lstStyle/>
          <a:p>
            <a:r>
              <a:rPr lang="zh-TW" altLang="en-US" dirty="0"/>
              <a:t>摘要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9392D34-808D-4CB6-B274-4B6995078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94764" y="2161307"/>
            <a:ext cx="4638083" cy="2013529"/>
          </a:xfrm>
          <a:solidFill>
            <a:srgbClr val="000000">
              <a:alpha val="14902"/>
            </a:srgbClr>
          </a:solidFill>
        </p:spPr>
        <p:txBody>
          <a:bodyPr/>
          <a:lstStyle/>
          <a:p>
            <a:r>
              <a:rPr lang="zh-TW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一款讓人探索、了解宇宙的遊戲</a:t>
            </a:r>
            <a:endParaRPr lang="en-US" altLang="zh-TW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TW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一次讓人接觸、學習飛船推進器的體驗</a:t>
            </a:r>
            <a:endParaRPr lang="en-US" altLang="zh-TW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Microsoft JhengHei UI" panose="020B0604030504040204" pitchFamily="34" charset="-120"/>
              <a:buChar char="￮"/>
            </a:pPr>
            <a:r>
              <a:rPr lang="zh-TW" altLang="en-US" dirty="0"/>
              <a:t>以現實宇宙背景的科普遊戲</a:t>
            </a:r>
            <a:endParaRPr lang="en-US" altLang="zh-TW" dirty="0"/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Microsoft JhengHei UI" panose="020B0604030504040204" pitchFamily="34" charset="-120"/>
              <a:buChar char="￮"/>
            </a:pPr>
            <a:r>
              <a:rPr lang="zh-TW" altLang="en-US" dirty="0"/>
              <a:t>以宇宙飛船推進器為遊戲核心</a:t>
            </a:r>
            <a:endParaRPr lang="en-US" altLang="zh-TW" dirty="0"/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Microsoft JhengHei UI" panose="020B0604030504040204" pitchFamily="34" charset="-120"/>
              <a:buChar char="￮"/>
            </a:pPr>
            <a:r>
              <a:rPr lang="zh-TW" altLang="en-US" dirty="0"/>
              <a:t>依據推進器性質設計遊戲讓玩家獲取相關知識</a:t>
            </a:r>
            <a:endParaRPr lang="en-US" altLang="zh-TW" dirty="0"/>
          </a:p>
          <a:p>
            <a:pPr marL="285750" indent="-285750">
              <a:buFont typeface="Microsoft JhengHei UI" panose="020B0604030504040204" pitchFamily="34" charset="-120"/>
              <a:buChar char="￮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436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25"/>
    </mc:Choice>
    <mc:Fallback xmlns="">
      <p:transition spd="slow" advTm="2682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F87F1DDB-74D2-4EB6-91CB-66CE100A9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24" y="383549"/>
            <a:ext cx="4470400" cy="3574423"/>
          </a:xfr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7B8E384D-BD56-4DA1-B829-B24CD33E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09" y="1011378"/>
            <a:ext cx="3680885" cy="604985"/>
          </a:xfrm>
        </p:spPr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9392D34-808D-4CB6-B274-4B6995078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8909" y="1764145"/>
            <a:ext cx="4775200" cy="3740728"/>
          </a:xfrm>
          <a:solidFill>
            <a:srgbClr val="000000">
              <a:alpha val="14902"/>
            </a:srgbClr>
          </a:solidFill>
        </p:spPr>
        <p:txBody>
          <a:bodyPr>
            <a:normAutofit fontScale="92500" lnSpcReduction="10000"/>
          </a:bodyPr>
          <a:lstStyle/>
          <a:p>
            <a:r>
              <a:rPr lang="zh-TW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推廣 教育 促進</a:t>
            </a:r>
            <a:endParaRPr lang="en-US" altLang="zh-TW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Microsoft JhengHei UI" panose="020B0604030504040204" pitchFamily="34" charset="-120"/>
              <a:buChar char="￮"/>
            </a:pPr>
            <a:r>
              <a:rPr lang="zh-TW" altLang="en-US" sz="1400" dirty="0"/>
              <a:t>推廣</a:t>
            </a:r>
            <a:endParaRPr lang="en-US" altLang="zh-TW" sz="1400" dirty="0"/>
          </a:p>
          <a:p>
            <a:pPr marL="442913" lvl="1">
              <a:buClr>
                <a:schemeClr val="bg2">
                  <a:lumMod val="40000"/>
                  <a:lumOff val="60000"/>
                </a:schemeClr>
              </a:buClr>
            </a:pPr>
            <a:r>
              <a:rPr lang="zh-TW" altLang="en-US" sz="2000" dirty="0"/>
              <a:t>易於傳播的載體</a:t>
            </a:r>
            <a:endParaRPr lang="en-US" altLang="zh-TW" sz="2000" dirty="0"/>
          </a:p>
          <a:p>
            <a:pPr marL="442913" lvl="1">
              <a:buClr>
                <a:schemeClr val="bg2">
                  <a:lumMod val="40000"/>
                  <a:lumOff val="60000"/>
                </a:schemeClr>
              </a:buClr>
            </a:pPr>
            <a:r>
              <a:rPr lang="zh-TW" altLang="en-US" sz="2000" dirty="0"/>
              <a:t>易於瞭解的設計</a:t>
            </a:r>
            <a:endParaRPr lang="en-US" altLang="zh-TW" sz="2000" dirty="0"/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Microsoft JhengHei UI" panose="020B0604030504040204" pitchFamily="34" charset="-120"/>
              <a:buChar char="￮"/>
            </a:pPr>
            <a:r>
              <a:rPr lang="zh-TW" altLang="en-US" sz="1400" dirty="0"/>
              <a:t>教育</a:t>
            </a:r>
            <a:endParaRPr lang="en-US" altLang="zh-TW" sz="1400" dirty="0"/>
          </a:p>
          <a:p>
            <a:pPr marL="442913">
              <a:buClr>
                <a:schemeClr val="bg2">
                  <a:lumMod val="40000"/>
                  <a:lumOff val="60000"/>
                </a:schemeClr>
              </a:buClr>
            </a:pPr>
            <a:r>
              <a:rPr lang="zh-TW" altLang="en-US" sz="2000" dirty="0"/>
              <a:t>讓青少年以簡當輕鬆的方式學習</a:t>
            </a:r>
            <a:endParaRPr lang="en-US" altLang="zh-TW" sz="2000" dirty="0"/>
          </a:p>
          <a:p>
            <a:pPr marL="442913">
              <a:buClr>
                <a:schemeClr val="bg2">
                  <a:lumMod val="40000"/>
                  <a:lumOff val="60000"/>
                </a:schemeClr>
              </a:buClr>
            </a:pPr>
            <a:r>
              <a:rPr lang="zh-TW" altLang="en-US" sz="2000" dirty="0"/>
              <a:t>讓玩家了解宇宙及推進器相關知識</a:t>
            </a:r>
            <a:endParaRPr lang="en-US" altLang="zh-TW" sz="2000" dirty="0"/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Microsoft JhengHei UI" panose="020B0604030504040204" pitchFamily="34" charset="-120"/>
              <a:buChar char="￮"/>
            </a:pPr>
            <a:r>
              <a:rPr lang="zh-TW" altLang="en-US" sz="1400" dirty="0"/>
              <a:t>促進</a:t>
            </a:r>
            <a:endParaRPr lang="en-US" altLang="zh-TW" sz="1400" dirty="0"/>
          </a:p>
          <a:p>
            <a:pPr marL="442913">
              <a:buClr>
                <a:schemeClr val="bg2">
                  <a:lumMod val="40000"/>
                  <a:lumOff val="60000"/>
                </a:schemeClr>
              </a:buClr>
            </a:pPr>
            <a:r>
              <a:rPr lang="zh-TW" altLang="en-US" sz="2000" dirty="0"/>
              <a:t>透過建立基礎知識激發使用者想像力</a:t>
            </a:r>
            <a:endParaRPr lang="en-US" altLang="zh-TW" sz="2000" dirty="0"/>
          </a:p>
          <a:p>
            <a:pPr marL="442913">
              <a:buClr>
                <a:schemeClr val="bg2">
                  <a:lumMod val="40000"/>
                  <a:lumOff val="60000"/>
                </a:schemeClr>
              </a:buClr>
            </a:pPr>
            <a:r>
              <a:rPr lang="zh-TW" altLang="en-US" sz="2000" dirty="0"/>
              <a:t>透過遊戲增加使用者對宇宙的興趣</a:t>
            </a:r>
            <a:endParaRPr lang="en-US" altLang="zh-TW" sz="2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554B235-8992-4A1E-8E02-94D3AB6D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1" y="3773054"/>
            <a:ext cx="4050579" cy="26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00"/>
    </mc:Choice>
    <mc:Fallback xmlns="">
      <p:transition spd="slow" advTm="256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39CCCAB-3742-4A71-A056-5CFBB02E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74977"/>
            <a:ext cx="10131427" cy="2306545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Caflisch Script Pro Regular" panose="020F0503020208020904" pitchFamily="34" charset="0"/>
              </a:rPr>
              <a:t>“We used to look up at the sky </a:t>
            </a:r>
            <a:br>
              <a:rPr lang="en-US" altLang="zh-TW" dirty="0">
                <a:latin typeface="Caflisch Script Pro Regular" panose="020F0503020208020904" pitchFamily="34" charset="0"/>
              </a:rPr>
            </a:br>
            <a:r>
              <a:rPr lang="en-US" altLang="zh-TW" dirty="0">
                <a:latin typeface="Caflisch Script Pro Regular" panose="020F0503020208020904" pitchFamily="34" charset="0"/>
              </a:rPr>
              <a:t>and wonder at our place in the stars,</a:t>
            </a:r>
            <a:br>
              <a:rPr lang="en-US" altLang="zh-TW" dirty="0">
                <a:latin typeface="Caflisch Script Pro Regular" panose="020F0503020208020904" pitchFamily="34" charset="0"/>
              </a:rPr>
            </a:br>
            <a:r>
              <a:rPr lang="en-US" altLang="zh-TW" dirty="0">
                <a:latin typeface="Caflisch Script Pro Regular" panose="020F0503020208020904" pitchFamily="34" charset="0"/>
              </a:rPr>
              <a:t>now we just look down </a:t>
            </a:r>
            <a:br>
              <a:rPr lang="en-US" altLang="zh-TW" dirty="0">
                <a:latin typeface="Caflisch Script Pro Regular" panose="020F0503020208020904" pitchFamily="34" charset="0"/>
              </a:rPr>
            </a:br>
            <a:r>
              <a:rPr lang="en-US" altLang="zh-TW" dirty="0">
                <a:latin typeface="Caflisch Script Pro Regular" panose="020F0503020208020904" pitchFamily="34" charset="0"/>
              </a:rPr>
              <a:t>and worry about our place in the dirt.”</a:t>
            </a:r>
            <a:endParaRPr lang="zh-TW" altLang="en-US" dirty="0">
              <a:latin typeface="Caflisch Script Pro Regular" panose="020F0503020208020904" pitchFamily="34" charset="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9209F84E-59F4-4F8B-9298-FD0F02169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0271" y="4336217"/>
            <a:ext cx="3673764" cy="860400"/>
          </a:xfrm>
        </p:spPr>
        <p:txBody>
          <a:bodyPr/>
          <a:lstStyle/>
          <a:p>
            <a:r>
              <a:rPr lang="en-US" altLang="zh-TW" sz="3600" dirty="0">
                <a:ln w="3175" cmpd="sng">
                  <a:noFill/>
                </a:ln>
                <a:latin typeface="Caflisch Script Pro Regular" panose="020F0503020208020904" pitchFamily="34" charset="0"/>
                <a:cs typeface="+mj-cs"/>
              </a:rPr>
              <a:t>—</a:t>
            </a:r>
            <a:r>
              <a:rPr lang="zh-TW" altLang="en-US" sz="3600" dirty="0">
                <a:ln w="3175" cmpd="sng">
                  <a:noFill/>
                </a:ln>
                <a:latin typeface="Caflisch Script Pro Regular" panose="020F0503020208020904" pitchFamily="34" charset="0"/>
                <a:cs typeface="+mj-cs"/>
              </a:rPr>
              <a:t> </a:t>
            </a:r>
            <a:r>
              <a:rPr lang="en-US" altLang="zh-TW" sz="3600" i="1" dirty="0">
                <a:ln w="3175" cmpd="sng">
                  <a:noFill/>
                </a:ln>
                <a:latin typeface="Caflisch Script Pro Regular" panose="020F0503020208020904" pitchFamily="34" charset="0"/>
                <a:cs typeface="+mj-cs"/>
              </a:rPr>
              <a:t>Interstellar</a:t>
            </a:r>
            <a:endParaRPr lang="zh-TW" altLang="en-US" sz="3600" i="1" dirty="0">
              <a:ln w="3175" cmpd="sng">
                <a:noFill/>
              </a:ln>
              <a:latin typeface="Caflisch Script Pro Regular" panose="020F05030202080209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665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"/>
    </mc:Choice>
    <mc:Fallback xmlns="">
      <p:transition spd="slow" advTm="16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預留位置 3" descr="夜空與地平線上的群山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內容預留位置 4" descr="SmartArt 圖形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79618796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zh-TW" altLang="en-US" dirty="0"/>
              <a:t>遊戲簡介</a:t>
            </a:r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065"/>
    </mc:Choice>
    <mc:Fallback xmlns="">
      <p:transition spd="slow" advTm="110306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5A1A6-93BE-45F6-9880-225FFBB85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070" y="685224"/>
            <a:ext cx="1687945" cy="601133"/>
          </a:xfrm>
        </p:spPr>
        <p:txBody>
          <a:bodyPr/>
          <a:lstStyle/>
          <a:p>
            <a:r>
              <a:rPr lang="zh-TW" altLang="en-US" dirty="0"/>
              <a:t>遊戲架構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D5469BD-04D0-4E26-A1A7-B4979359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00" y="1600391"/>
            <a:ext cx="8963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9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6E9D0-7EC2-43BE-97B7-9633E172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10" y="578440"/>
            <a:ext cx="2306782" cy="502984"/>
          </a:xfrm>
        </p:spPr>
        <p:txBody>
          <a:bodyPr/>
          <a:lstStyle/>
          <a:p>
            <a:r>
              <a:rPr lang="zh-TW" altLang="en-US" dirty="0"/>
              <a:t>遊戲畫面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153C8F-4BC3-4DEF-99A9-80A2A5E26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521" y="1163809"/>
            <a:ext cx="3680885" cy="1779140"/>
          </a:xfrm>
          <a:solidFill>
            <a:srgbClr val="000000">
              <a:alpha val="30196"/>
            </a:srgbClr>
          </a:solidFill>
        </p:spPr>
        <p:txBody>
          <a:bodyPr>
            <a:normAutofit/>
          </a:bodyPr>
          <a:lstStyle/>
          <a:p>
            <a:r>
              <a:rPr lang="zh-TW" altLang="en-US" dirty="0"/>
              <a:t>玩家可選擇欲到達之星球，到達各個星球，有專屬外星人介紹該星球上之引擎與其關聯，並指引玩家完成任務，獲得高階引擎，前往下一個星球。</a:t>
            </a:r>
            <a:endParaRPr lang="en-US" altLang="zh-TW" dirty="0"/>
          </a:p>
          <a:p>
            <a:r>
              <a:rPr lang="zh-TW" altLang="en-US" dirty="0"/>
              <a:t>而在問答任務中，則會依據玩家所獲得的知識出題，以達教育效果。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AA50D07-40F9-4AC8-9549-188CF2B2A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800" y="3645734"/>
            <a:ext cx="4100588" cy="2506826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806EB66-3398-456F-9FD4-2CE059038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34" y="3645734"/>
            <a:ext cx="4670131" cy="24718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F8C63E-C636-4DCE-9982-3171139D7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02" y="505040"/>
            <a:ext cx="4670132" cy="28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26382-CE10-4B09-BBA5-4512C27B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5928"/>
            <a:ext cx="3461327" cy="536478"/>
          </a:xfrm>
        </p:spPr>
        <p:txBody>
          <a:bodyPr/>
          <a:lstStyle/>
          <a:p>
            <a:r>
              <a:rPr lang="zh-TW" altLang="en-US" dirty="0"/>
              <a:t>遊戲畫面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5CE93BC-AA72-4892-B5C4-5A3408088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015" y="2760015"/>
            <a:ext cx="5237826" cy="3202057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2872B4-7FCD-4B9A-8D0D-F18785E51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015" y="1581679"/>
            <a:ext cx="3354112" cy="911560"/>
          </a:xfrm>
          <a:solidFill>
            <a:srgbClr val="000000">
              <a:alpha val="30196"/>
            </a:srgbClr>
          </a:solidFill>
        </p:spPr>
        <p:txBody>
          <a:bodyPr/>
          <a:lstStyle/>
          <a:p>
            <a:r>
              <a:rPr lang="zh-TW" altLang="en-US" dirty="0"/>
              <a:t>獲得各個引擎的任務之一為「拼裝引擎」，在拼裝完後則會有工程視圖協助玩家理解引擎大致構造。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0CAC76B-DED5-4577-B4AC-265EF0D0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31" y="2760014"/>
            <a:ext cx="5237826" cy="32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39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5274BF-C111-4B7A-8D90-F7666D37C131}">
  <ds:schemaRefs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未來天體設計</Template>
  <TotalTime>630</TotalTime>
  <Words>406</Words>
  <Application>Microsoft Office PowerPoint</Application>
  <PresentationFormat>寬螢幕</PresentationFormat>
  <Paragraphs>55</Paragraphs>
  <Slides>13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Caflisch Script Pro Regular</vt:lpstr>
      <vt:lpstr>Microsoft JhengHei UI</vt:lpstr>
      <vt:lpstr>新細明體</vt:lpstr>
      <vt:lpstr>標楷體</vt:lpstr>
      <vt:lpstr>Arial</vt:lpstr>
      <vt:lpstr>Calibri</vt:lpstr>
      <vt:lpstr>天體</vt:lpstr>
      <vt:lpstr>Helios escape</vt:lpstr>
      <vt:lpstr>「第一個登上火星的人 現在已經出生了」</vt:lpstr>
      <vt:lpstr>摘要</vt:lpstr>
      <vt:lpstr>動機</vt:lpstr>
      <vt:lpstr>“We used to look up at the sky  and wonder at our place in the stars, now we just look down  and worry about our place in the dirt.”</vt:lpstr>
      <vt:lpstr>遊戲簡介</vt:lpstr>
      <vt:lpstr>遊戲架構</vt:lpstr>
      <vt:lpstr>遊戲畫面(1)</vt:lpstr>
      <vt:lpstr>遊戲畫面(2)</vt:lpstr>
      <vt:lpstr>遊戲畫面(3)</vt:lpstr>
      <vt:lpstr>遊戲畫面(4)</vt:lpstr>
      <vt:lpstr>未來展望</vt:lpstr>
      <vt:lpstr>感謝您！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未來天體設計</dc:title>
  <dc:creator>宇皓 鄭</dc:creator>
  <cp:lastModifiedBy>沈 意軒</cp:lastModifiedBy>
  <cp:revision>45</cp:revision>
  <dcterms:created xsi:type="dcterms:W3CDTF">2020-10-03T12:17:35Z</dcterms:created>
  <dcterms:modified xsi:type="dcterms:W3CDTF">2020-10-04T00:57:00Z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